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7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58" r:id="rId14"/>
    <p:sldId id="295" r:id="rId15"/>
  </p:sldIdLst>
  <p:sldSz cx="9144000" cy="5143500" type="screen16x9"/>
  <p:notesSz cx="6858000" cy="9144000"/>
  <p:embeddedFontLst>
    <p:embeddedFont>
      <p:font typeface="Inter-Regular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E76298-E0CC-426A-B6B4-379E9629D83F}">
  <a:tblStyle styleId="{72E76298-E0CC-426A-B6B4-379E9629D8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62" autoAdjust="0"/>
  </p:normalViewPr>
  <p:slideViewPr>
    <p:cSldViewPr snapToGrid="0">
      <p:cViewPr varScale="1">
        <p:scale>
          <a:sx n="119" d="100"/>
          <a:sy n="11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72432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253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7086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033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05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36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233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39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71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861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52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646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29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683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05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audio" Target="../media/media10.m4a"/><Relationship Id="rId7" Type="http://schemas.openxmlformats.org/officeDocument/2006/relationships/package" Target="../embeddings/Microsoft_Word_Document7.docx"/><Relationship Id="rId2" Type="http://schemas.microsoft.com/office/2007/relationships/media" Target="../media/media10.m4a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14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8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audio" Target="../media/media11.m4a"/><Relationship Id="rId7" Type="http://schemas.openxmlformats.org/officeDocument/2006/relationships/package" Target="../embeddings/Microsoft_Word_Document9.docx"/><Relationship Id="rId2" Type="http://schemas.microsoft.com/office/2007/relationships/media" Target="../media/media11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17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10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audio" Target="../media/media12.m4a"/><Relationship Id="rId7" Type="http://schemas.openxmlformats.org/officeDocument/2006/relationships/package" Target="../embeddings/Microsoft_Word_Document11.docx"/><Relationship Id="rId2" Type="http://schemas.microsoft.com/office/2007/relationships/media" Target="../media/media12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audio" Target="../media/media7.m4a"/><Relationship Id="rId7" Type="http://schemas.openxmlformats.org/officeDocument/2006/relationships/package" Target="../embeddings/Microsoft_Word_Document1.docx"/><Relationship Id="rId2" Type="http://schemas.microsoft.com/office/2007/relationships/media" Target="../media/media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2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audio" Target="../media/media8.m4a"/><Relationship Id="rId7" Type="http://schemas.openxmlformats.org/officeDocument/2006/relationships/package" Target="../embeddings/Microsoft_Word_Document3.docx"/><Relationship Id="rId2" Type="http://schemas.microsoft.com/office/2007/relationships/media" Target="../media/media8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8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4.docx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audio" Target="../media/media9.m4a"/><Relationship Id="rId7" Type="http://schemas.openxmlformats.org/officeDocument/2006/relationships/package" Target="../embeddings/Microsoft_Word_Document5.docx"/><Relationship Id="rId2" Type="http://schemas.microsoft.com/office/2007/relationships/media" Target="../media/media9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11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1.emf"/><Relationship Id="rId4" Type="http://schemas.openxmlformats.org/officeDocument/2006/relationships/slideLayout" Target="../slideLayouts/slideLayout2.xml"/><Relationship Id="rId9" Type="http://schemas.openxmlformats.org/officeDocument/2006/relationships/package" Target="../embeddings/Microsoft_Word_Document6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835152" y="1438656"/>
            <a:ext cx="7271023" cy="30109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Problem Statement:</a:t>
            </a:r>
            <a:br>
              <a:rPr lang="en" sz="4800" dirty="0" smtClean="0"/>
            </a:br>
            <a:r>
              <a:rPr lang="en" sz="4800" dirty="0" smtClean="0"/>
              <a:t>Analysing quality of ‘W</a:t>
            </a:r>
            <a:r>
              <a:rPr lang="en-IN" sz="4800" dirty="0" err="1" smtClean="0"/>
              <a:t>i</a:t>
            </a:r>
            <a:r>
              <a:rPr lang="en" sz="4800" dirty="0" smtClean="0"/>
              <a:t>ne’ w.r.t. Various Parameters</a:t>
            </a:r>
            <a:endParaRPr sz="48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12264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761973" y="31315"/>
            <a:ext cx="1860115" cy="47522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EDA-6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05856" y="616604"/>
            <a:ext cx="3096768" cy="4467460"/>
          </a:xfrm>
        </p:spPr>
        <p:txBody>
          <a:bodyPr/>
          <a:lstStyle/>
          <a:p>
            <a:pPr marL="101600" lvl="0" indent="0">
              <a:buNone/>
            </a:pPr>
            <a:r>
              <a:rPr lang="en-US" sz="1400" dirty="0"/>
              <a:t>Q</a:t>
            </a:r>
            <a:r>
              <a:rPr lang="en-US" sz="1400" dirty="0" smtClean="0"/>
              <a:t>uality </a:t>
            </a:r>
            <a:r>
              <a:rPr lang="en-US" sz="1400" dirty="0"/>
              <a:t>of </a:t>
            </a:r>
            <a:r>
              <a:rPr lang="en-US" sz="1400" dirty="0" smtClean="0"/>
              <a:t>Wine </a:t>
            </a:r>
            <a:r>
              <a:rPr lang="en-US" sz="1400" dirty="0"/>
              <a:t>w.r.t. ' </a:t>
            </a:r>
            <a:r>
              <a:rPr lang="en-US" sz="1400" dirty="0" smtClean="0"/>
              <a:t>Fixed </a:t>
            </a:r>
            <a:r>
              <a:rPr lang="en-US" sz="1400" dirty="0"/>
              <a:t>A</a:t>
            </a:r>
            <a:r>
              <a:rPr lang="en-US" sz="1400" dirty="0" smtClean="0"/>
              <a:t>cidity</a:t>
            </a:r>
            <a:r>
              <a:rPr lang="en-US" sz="1400" dirty="0"/>
              <a:t>', </a:t>
            </a:r>
            <a:r>
              <a:rPr lang="en-US" sz="1400" dirty="0" smtClean="0"/>
              <a:t>&amp; ‘Volatile </a:t>
            </a:r>
            <a:r>
              <a:rPr lang="en-US" sz="1400" dirty="0"/>
              <a:t>A</a:t>
            </a:r>
            <a:r>
              <a:rPr lang="en-US" sz="1400" dirty="0" smtClean="0"/>
              <a:t>cidity‘</a:t>
            </a:r>
          </a:p>
          <a:p>
            <a:pPr marL="101600" lvl="0" indent="0">
              <a:buNone/>
            </a:pPr>
            <a:endParaRPr lang="en-US" sz="1400" dirty="0"/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2" y="31315"/>
            <a:ext cx="5192038" cy="5083041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165257"/>
              </p:ext>
            </p:extLst>
          </p:nvPr>
        </p:nvGraphicFramePr>
        <p:xfrm>
          <a:off x="4834716" y="1395515"/>
          <a:ext cx="5460508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Document" r:id="rId7" imgW="5737207" imgH="1353087" progId="Word.Document.12">
                  <p:embed/>
                </p:oleObj>
              </mc:Choice>
              <mc:Fallback>
                <p:oleObj name="Document" r:id="rId7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34716" y="1395515"/>
                        <a:ext cx="5460508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266869"/>
              </p:ext>
            </p:extLst>
          </p:nvPr>
        </p:nvGraphicFramePr>
        <p:xfrm>
          <a:off x="4834716" y="2996483"/>
          <a:ext cx="5541749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Document" r:id="rId9" imgW="5737207" imgH="1353087" progId="Word.Document.12">
                  <p:embed/>
                </p:oleObj>
              </mc:Choice>
              <mc:Fallback>
                <p:oleObj name="Document" r:id="rId9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4716" y="2996483"/>
                        <a:ext cx="5541749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4388"/>
      </p:ext>
    </p:extLst>
  </p:cSld>
  <p:clrMapOvr>
    <a:masterClrMapping/>
  </p:clrMapOvr>
  <p:transition advTm="381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761973" y="31315"/>
            <a:ext cx="1860115" cy="56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EDA-7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483537" y="597815"/>
            <a:ext cx="3096768" cy="4467460"/>
          </a:xfrm>
        </p:spPr>
        <p:txBody>
          <a:bodyPr/>
          <a:lstStyle/>
          <a:p>
            <a:pPr marL="101600" indent="0">
              <a:buNone/>
            </a:pPr>
            <a:r>
              <a:rPr lang="en-US" sz="1400" dirty="0"/>
              <a:t>Q</a:t>
            </a:r>
            <a:r>
              <a:rPr lang="en-US" sz="1400" dirty="0" smtClean="0"/>
              <a:t>uality </a:t>
            </a:r>
            <a:r>
              <a:rPr lang="en-US" sz="1400" dirty="0"/>
              <a:t>of </a:t>
            </a:r>
            <a:r>
              <a:rPr lang="en-US" sz="1400" dirty="0" smtClean="0"/>
              <a:t>Wine </a:t>
            </a:r>
            <a:r>
              <a:rPr lang="en-US" sz="1400" dirty="0"/>
              <a:t>w.r.t. ' </a:t>
            </a:r>
            <a:r>
              <a:rPr lang="en-US" sz="1400" dirty="0" smtClean="0"/>
              <a:t>Density</a:t>
            </a:r>
            <a:r>
              <a:rPr lang="en-US" sz="1400" dirty="0"/>
              <a:t>', </a:t>
            </a:r>
            <a:r>
              <a:rPr lang="en-US" sz="1400" dirty="0" smtClean="0"/>
              <a:t>&amp; ‘</a:t>
            </a:r>
            <a:r>
              <a:rPr lang="en-US" sz="1400" dirty="0"/>
              <a:t>pH'</a:t>
            </a:r>
            <a:endParaRPr lang="en-IN" sz="1400" dirty="0"/>
          </a:p>
          <a:p>
            <a:pPr marL="101600" lvl="0" indent="0">
              <a:buNone/>
            </a:pPr>
            <a:endParaRPr lang="en-US" sz="1400" dirty="0"/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2" y="0"/>
            <a:ext cx="4887713" cy="51435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467703"/>
              </p:ext>
            </p:extLst>
          </p:nvPr>
        </p:nvGraphicFramePr>
        <p:xfrm>
          <a:off x="4604892" y="1245083"/>
          <a:ext cx="5341676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Document" r:id="rId7" imgW="5737207" imgH="1353087" progId="Word.Document.12">
                  <p:embed/>
                </p:oleObj>
              </mc:Choice>
              <mc:Fallback>
                <p:oleObj name="Document" r:id="rId7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4892" y="1245083"/>
                        <a:ext cx="5341676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901341"/>
              </p:ext>
            </p:extLst>
          </p:nvPr>
        </p:nvGraphicFramePr>
        <p:xfrm>
          <a:off x="4558843" y="2776983"/>
          <a:ext cx="5492979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Document" r:id="rId9" imgW="5737207" imgH="1353087" progId="Word.Document.12">
                  <p:embed/>
                </p:oleObj>
              </mc:Choice>
              <mc:Fallback>
                <p:oleObj name="Document" r:id="rId9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58843" y="2776983"/>
                        <a:ext cx="5492979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92974"/>
      </p:ext>
    </p:extLst>
  </p:cSld>
  <p:clrMapOvr>
    <a:masterClrMapping/>
  </p:clrMapOvr>
  <p:transition advTm="3654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5761973" y="31315"/>
            <a:ext cx="1860115" cy="56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EDA-8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05856" y="616604"/>
            <a:ext cx="3096768" cy="4467460"/>
          </a:xfrm>
        </p:spPr>
        <p:txBody>
          <a:bodyPr/>
          <a:lstStyle/>
          <a:p>
            <a:pPr marL="101600" indent="0">
              <a:buNone/>
            </a:pPr>
            <a:r>
              <a:rPr lang="en-US" sz="1400" dirty="0"/>
              <a:t>Q</a:t>
            </a:r>
            <a:r>
              <a:rPr lang="en-US" sz="1400" dirty="0" smtClean="0"/>
              <a:t>uality </a:t>
            </a:r>
            <a:r>
              <a:rPr lang="en-US" sz="1400" dirty="0"/>
              <a:t>of </a:t>
            </a:r>
            <a:r>
              <a:rPr lang="en-US" sz="1400" dirty="0" smtClean="0"/>
              <a:t>Wine </a:t>
            </a:r>
            <a:r>
              <a:rPr lang="en-US" sz="1400" dirty="0"/>
              <a:t>w.r.t. </a:t>
            </a:r>
            <a:r>
              <a:rPr lang="en-US" sz="1400" dirty="0" smtClean="0"/>
              <a:t>‘Alcohol’</a:t>
            </a:r>
          </a:p>
          <a:p>
            <a:pPr marL="101600" indent="0">
              <a:buNone/>
            </a:pPr>
            <a:endParaRPr lang="en-US" sz="1400" dirty="0"/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1" y="-59436"/>
            <a:ext cx="5129372" cy="514350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302849"/>
              </p:ext>
            </p:extLst>
          </p:nvPr>
        </p:nvGraphicFramePr>
        <p:xfrm>
          <a:off x="4867609" y="1159764"/>
          <a:ext cx="553287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Document" r:id="rId7" imgW="5737207" imgH="1353087" progId="Word.Document.12">
                  <p:embed/>
                </p:oleObj>
              </mc:Choice>
              <mc:Fallback>
                <p:oleObj name="Document" r:id="rId7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609" y="1159764"/>
                        <a:ext cx="553287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42972"/>
      </p:ext>
    </p:extLst>
  </p:cSld>
  <p:clrMapOvr>
    <a:masterClrMapping/>
  </p:clrMapOvr>
  <p:transition advTm="37508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59207" y="878666"/>
            <a:ext cx="2573676" cy="42006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Conclusions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59206" y="1828801"/>
            <a:ext cx="8817677" cy="17644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0" indent="-742950">
              <a:buFont typeface="+mj-lt"/>
              <a:buAutoNum type="alphaUcPeriod"/>
            </a:pPr>
            <a:r>
              <a:rPr lang="en-US" sz="1800" b="1" dirty="0"/>
              <a:t>Alcohol content, </a:t>
            </a:r>
            <a:r>
              <a:rPr lang="en-US" sz="1800" b="1" dirty="0" smtClean="0"/>
              <a:t>pH, </a:t>
            </a:r>
            <a:r>
              <a:rPr lang="en-US" sz="1800" b="1" dirty="0"/>
              <a:t>Residual </a:t>
            </a:r>
            <a:r>
              <a:rPr lang="en-US" sz="1800" b="1" dirty="0" smtClean="0"/>
              <a:t>Sugar, Sulphates, </a:t>
            </a:r>
            <a:r>
              <a:rPr lang="en-US" sz="1800" b="1" dirty="0"/>
              <a:t>Citric </a:t>
            </a:r>
            <a:r>
              <a:rPr lang="en-US" sz="1800" b="1" dirty="0" smtClean="0"/>
              <a:t>Acid, </a:t>
            </a:r>
            <a:r>
              <a:rPr lang="en-US" sz="1800" b="1" dirty="0"/>
              <a:t>Free Sulfur </a:t>
            </a:r>
            <a:r>
              <a:rPr lang="en-US" sz="1800" b="1" dirty="0" smtClean="0"/>
              <a:t>dioxide, &amp; </a:t>
            </a:r>
            <a:r>
              <a:rPr lang="en-US" sz="1800" b="1" dirty="0"/>
              <a:t>Total Sulfur dioxide </a:t>
            </a:r>
            <a:r>
              <a:rPr lang="en-US" sz="1800" b="1" dirty="0" smtClean="0"/>
              <a:t>increases with </a:t>
            </a:r>
            <a:r>
              <a:rPr lang="en-US" sz="1800" b="1" dirty="0"/>
              <a:t>increasing Wine quality </a:t>
            </a:r>
            <a:r>
              <a:rPr lang="en-US" sz="1800" b="1" dirty="0" smtClean="0"/>
              <a:t>scale(Positively Correlated Parameters)</a:t>
            </a:r>
            <a:endParaRPr lang="en-US" sz="1800" b="1" dirty="0" smtClean="0"/>
          </a:p>
          <a:p>
            <a:pPr marL="742950" lvl="0" indent="-742950">
              <a:buFont typeface="+mj-lt"/>
              <a:buAutoNum type="alphaUcPeriod"/>
            </a:pPr>
            <a:r>
              <a:rPr lang="en-US" sz="1800" b="1" dirty="0" smtClean="0"/>
              <a:t>Density</a:t>
            </a:r>
            <a:r>
              <a:rPr lang="en-US" sz="1800" b="1" dirty="0"/>
              <a:t>, Volatile </a:t>
            </a:r>
            <a:r>
              <a:rPr lang="en-US" sz="1800" b="1" dirty="0" smtClean="0"/>
              <a:t>Acidity, </a:t>
            </a:r>
            <a:r>
              <a:rPr lang="en-US" sz="1800" b="1" dirty="0"/>
              <a:t>Fixed </a:t>
            </a:r>
            <a:r>
              <a:rPr lang="en-US" sz="1800" b="1" dirty="0" smtClean="0"/>
              <a:t>Acidity, &amp; Chlorides decreases </a:t>
            </a:r>
            <a:r>
              <a:rPr lang="en-US" sz="1800" b="1" dirty="0"/>
              <a:t>with increasing </a:t>
            </a:r>
            <a:r>
              <a:rPr lang="en-US" sz="1800" b="1" dirty="0" smtClean="0"/>
              <a:t>Wine quality </a:t>
            </a:r>
            <a:r>
              <a:rPr lang="en-US" sz="1800" b="1" dirty="0" smtClean="0"/>
              <a:t>scale(Negatively Correlated Parameters)</a:t>
            </a:r>
            <a:endParaRPr lang="en-US" sz="1800" b="1" dirty="0" smtClean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956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96478" y="-1"/>
            <a:ext cx="8780405" cy="121061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Actionable Insights: </a:t>
            </a:r>
            <a:br>
              <a:rPr lang="en" dirty="0"/>
            </a:br>
            <a:r>
              <a:rPr lang="en" sz="1800" dirty="0"/>
              <a:t>To get higher quality Wine(6,7,8) following should be the range for  parameters.</a:t>
            </a:r>
            <a:endParaRPr sz="1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59206" y="1298728"/>
            <a:ext cx="8817677" cy="38447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400" b="1" dirty="0"/>
              <a:t>Following are positively correlated parameters &amp; range is as below for getting higher quality wine.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Alcohol content-         &gt;10.5  &amp;  &lt;12.2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pH-                                     &gt;3.24  &amp;  &lt;3.26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Residual Sugar-           &gt;2.75  &amp;   &lt;3.75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Sulphates-                     &gt;0.48  &amp;   &lt;0.51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Citric Acid-                    &gt;0.31  &amp;   &lt;0.33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Free Sulfur dioxide-  &gt;30     &amp;    &lt;32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Total Sulfur dioxide- &gt;115     &amp;    &lt;120.   </a:t>
            </a:r>
          </a:p>
          <a:p>
            <a:pPr marL="0" indent="0">
              <a:buNone/>
            </a:pPr>
            <a:r>
              <a:rPr lang="en-US" sz="1400" b="1" dirty="0"/>
              <a:t>Following are negatively correlated parameters &amp; range is as below for getting higher quality wine.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Density-                           &lt;0.988  &amp;  &gt;0.992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Volatile Acidity-           &lt;0.28    &amp;   &gt;0.27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Fixed Acidity-                &lt;6.9      &amp;    &gt;6.8</a:t>
            </a:r>
          </a:p>
          <a:p>
            <a:pPr marL="742950" lvl="0" indent="-742950">
              <a:buFont typeface="+mj-lt"/>
              <a:buAutoNum type="alphaUcPeriod"/>
            </a:pPr>
            <a:r>
              <a:rPr lang="en-US" sz="1200" b="1" dirty="0"/>
              <a:t>Chlorides-                       &lt;0.043   &amp;    &gt;0.038</a:t>
            </a:r>
            <a:endParaRPr lang="en-US" sz="1200" b="1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41944"/>
      </p:ext>
    </p:extLst>
  </p:cSld>
  <p:clrMapOvr>
    <a:masterClrMapping/>
  </p:clrMapOvr>
  <p:transition advTm="739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54607" y="822960"/>
            <a:ext cx="7051567" cy="4093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Details:</a:t>
            </a:r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7824" y="1353950"/>
            <a:ext cx="7068349" cy="3155400"/>
          </a:xfrm>
        </p:spPr>
        <p:txBody>
          <a:bodyPr/>
          <a:lstStyle/>
          <a:p>
            <a:r>
              <a:rPr lang="en-US" sz="2400" dirty="0" smtClean="0"/>
              <a:t>Wine </a:t>
            </a:r>
            <a:r>
              <a:rPr lang="en-US" sz="2400" dirty="0"/>
              <a:t>quality provided in the scale of 3</a:t>
            </a:r>
            <a:r>
              <a:rPr lang="en-US" sz="2400" dirty="0" smtClean="0"/>
              <a:t>, 4, 5, 6, 7, 8, 9 </a:t>
            </a:r>
            <a:r>
              <a:rPr lang="en-US" sz="2400" dirty="0"/>
              <a:t>and parameters provided as </a:t>
            </a:r>
            <a:r>
              <a:rPr lang="en-IN" sz="2400" u="sng" dirty="0"/>
              <a:t>fixed acidity</a:t>
            </a:r>
            <a:r>
              <a:rPr lang="en-IN" sz="2400" dirty="0"/>
              <a:t>, </a:t>
            </a:r>
            <a:r>
              <a:rPr lang="en-IN" sz="2400" u="sng" dirty="0"/>
              <a:t>volatile acidity</a:t>
            </a:r>
            <a:r>
              <a:rPr lang="en-IN" sz="2400" dirty="0"/>
              <a:t>, </a:t>
            </a:r>
            <a:r>
              <a:rPr lang="en-IN" sz="2400" u="sng" dirty="0"/>
              <a:t>citric acid</a:t>
            </a:r>
            <a:r>
              <a:rPr lang="en-IN" sz="2400" dirty="0"/>
              <a:t>, </a:t>
            </a:r>
            <a:r>
              <a:rPr lang="en-IN" sz="2400" u="sng" dirty="0"/>
              <a:t>residual sugar</a:t>
            </a:r>
            <a:r>
              <a:rPr lang="en-IN" sz="2400" dirty="0"/>
              <a:t>, </a:t>
            </a:r>
            <a:r>
              <a:rPr lang="en-IN" sz="2400" u="sng" dirty="0"/>
              <a:t>chlorides</a:t>
            </a:r>
            <a:r>
              <a:rPr lang="en-IN" sz="2400" dirty="0"/>
              <a:t>, </a:t>
            </a:r>
            <a:r>
              <a:rPr lang="en-IN" sz="2400" u="sng" dirty="0"/>
              <a:t>free sulfur dioxide</a:t>
            </a:r>
            <a:r>
              <a:rPr lang="en-IN" sz="2400" dirty="0"/>
              <a:t>, </a:t>
            </a:r>
            <a:r>
              <a:rPr lang="en-IN" sz="2400" u="sng" dirty="0"/>
              <a:t>total sulfur dioxide</a:t>
            </a:r>
            <a:r>
              <a:rPr lang="en-IN" sz="2400" dirty="0"/>
              <a:t>, </a:t>
            </a:r>
            <a:r>
              <a:rPr lang="en-IN" sz="2400" u="sng" dirty="0"/>
              <a:t>density</a:t>
            </a:r>
            <a:r>
              <a:rPr lang="en-IN" sz="2400" dirty="0"/>
              <a:t>, </a:t>
            </a:r>
            <a:r>
              <a:rPr lang="en-IN" sz="2400" u="sng" dirty="0" smtClean="0"/>
              <a:t>pH</a:t>
            </a:r>
            <a:r>
              <a:rPr lang="en-IN" sz="2400" dirty="0"/>
              <a:t>,</a:t>
            </a:r>
            <a:r>
              <a:rPr lang="en-IN" sz="2400" dirty="0" smtClean="0"/>
              <a:t> </a:t>
            </a:r>
            <a:r>
              <a:rPr lang="en-IN" sz="2400" u="sng" dirty="0"/>
              <a:t>sulphates</a:t>
            </a:r>
            <a:r>
              <a:rPr lang="en-IN" sz="2400" dirty="0"/>
              <a:t> </a:t>
            </a:r>
            <a:r>
              <a:rPr lang="en-IN" sz="2400" dirty="0"/>
              <a:t>&amp;</a:t>
            </a:r>
            <a:r>
              <a:rPr lang="en-IN" sz="2400" dirty="0" smtClean="0"/>
              <a:t> </a:t>
            </a:r>
            <a:r>
              <a:rPr lang="en-IN" sz="2400" u="sng" dirty="0"/>
              <a:t>alcohol</a:t>
            </a:r>
            <a:r>
              <a:rPr lang="en-IN" sz="2400" dirty="0"/>
              <a:t> content.</a:t>
            </a:r>
          </a:p>
          <a:p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advTm="23935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54607" y="347472"/>
            <a:ext cx="7051567" cy="88482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Analysis before Preprocessing W</a:t>
            </a:r>
            <a:r>
              <a:rPr lang="en-US" dirty="0" smtClean="0"/>
              <a:t>ine Data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7824" y="1353950"/>
            <a:ext cx="7068349" cy="3400930"/>
          </a:xfrm>
        </p:spPr>
        <p:txBody>
          <a:bodyPr/>
          <a:lstStyle/>
          <a:p>
            <a:pPr lvl="0"/>
            <a:r>
              <a:rPr lang="en-US" dirty="0"/>
              <a:t>The data has total 6497 rows and 1179 duplicate rows.</a:t>
            </a:r>
            <a:endParaRPr lang="en-IN" dirty="0"/>
          </a:p>
          <a:p>
            <a:pPr lvl="0"/>
            <a:r>
              <a:rPr lang="en-US" dirty="0"/>
              <a:t>Citric Acid parameter </a:t>
            </a:r>
            <a:r>
              <a:rPr lang="en-US" dirty="0" smtClean="0"/>
              <a:t>has </a:t>
            </a:r>
            <a:r>
              <a:rPr lang="en-US" dirty="0"/>
              <a:t>151(2.3%) values as </a:t>
            </a:r>
            <a:r>
              <a:rPr lang="en-US" dirty="0" smtClean="0"/>
              <a:t>zero.</a:t>
            </a:r>
            <a:endParaRPr lang="en-IN" dirty="0"/>
          </a:p>
          <a:p>
            <a:r>
              <a:rPr lang="en-IN" dirty="0"/>
              <a:t>R</a:t>
            </a:r>
            <a:r>
              <a:rPr lang="en-IN" dirty="0" smtClean="0"/>
              <a:t>esidual </a:t>
            </a:r>
            <a:r>
              <a:rPr lang="en-IN" dirty="0"/>
              <a:t>sugar, chlorides, free sulfur dioxide, total sulfur dioxide have outliers as there is lots of difference among mean, median and maximum values.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80369"/>
      </p:ext>
    </p:extLst>
  </p:cSld>
  <p:clrMapOvr>
    <a:masterClrMapping/>
  </p:clrMapOvr>
  <p:transition advTm="27252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54607" y="694944"/>
            <a:ext cx="7051567" cy="5373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Preprocessing of </a:t>
            </a:r>
            <a:r>
              <a:rPr lang="en-US" dirty="0" smtClean="0"/>
              <a:t>Data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37824" y="1353950"/>
            <a:ext cx="7068349" cy="3400930"/>
          </a:xfrm>
        </p:spPr>
        <p:txBody>
          <a:bodyPr/>
          <a:lstStyle/>
          <a:p>
            <a:pPr lvl="0"/>
            <a:r>
              <a:rPr lang="en-US" dirty="0"/>
              <a:t>Total 1179 Duplicate rows removed keeping only first row among duplicates.</a:t>
            </a:r>
            <a:endParaRPr lang="en-IN" dirty="0"/>
          </a:p>
          <a:p>
            <a:pPr lvl="0"/>
            <a:r>
              <a:rPr lang="en-US" dirty="0"/>
              <a:t>Citric acid has values as low as 0.06, hence ‘zeros’ could be also correct values and kept as it is in data.</a:t>
            </a:r>
            <a:endParaRPr lang="en-IN" dirty="0"/>
          </a:p>
          <a:p>
            <a:pPr lvl="0"/>
            <a:r>
              <a:rPr lang="en-US" dirty="0"/>
              <a:t>To manage outliers data </a:t>
            </a:r>
            <a:r>
              <a:rPr lang="en-US" dirty="0" smtClean="0"/>
              <a:t>filtered </a:t>
            </a:r>
            <a:r>
              <a:rPr lang="en-US" dirty="0"/>
              <a:t>for Z-score &gt;3.</a:t>
            </a:r>
            <a:endParaRPr lang="en-IN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38828"/>
      </p:ext>
    </p:extLst>
  </p:cSld>
  <p:clrMapOvr>
    <a:masterClrMapping/>
  </p:clrMapOvr>
  <p:transition advTm="2536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969263" y="79248"/>
            <a:ext cx="7358921" cy="5373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Exploratory Data </a:t>
            </a:r>
            <a:r>
              <a:rPr lang="en-US" dirty="0" smtClean="0"/>
              <a:t>Analysis-1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94704" y="616604"/>
            <a:ext cx="2139696" cy="4467460"/>
          </a:xfrm>
        </p:spPr>
        <p:txBody>
          <a:bodyPr/>
          <a:lstStyle/>
          <a:p>
            <a:pPr marL="101600" lvl="0" indent="0">
              <a:buNone/>
            </a:pPr>
            <a:endParaRPr lang="en-US" sz="1200" dirty="0"/>
          </a:p>
          <a:p>
            <a:pPr marL="101600" lvl="0" indent="0">
              <a:buNone/>
            </a:pPr>
            <a:r>
              <a:rPr lang="en-US" sz="1400" dirty="0" smtClean="0"/>
              <a:t>Proportion </a:t>
            </a:r>
            <a:r>
              <a:rPr lang="en-US" sz="1400" dirty="0"/>
              <a:t>of various </a:t>
            </a:r>
            <a:r>
              <a:rPr lang="en-US" sz="1400" dirty="0" smtClean="0"/>
              <a:t>Wine </a:t>
            </a:r>
            <a:r>
              <a:rPr lang="en-US" sz="1400" dirty="0"/>
              <a:t>qualities in data set</a:t>
            </a:r>
            <a:r>
              <a:rPr lang="en-US" sz="1400" dirty="0" smtClean="0"/>
              <a:t>.</a:t>
            </a:r>
          </a:p>
          <a:p>
            <a:pPr marL="101600" lvl="0" indent="0">
              <a:buNone/>
            </a:pPr>
            <a:endParaRPr lang="en-US" sz="1400" dirty="0" smtClean="0"/>
          </a:p>
          <a:p>
            <a:pPr marL="101600" lvl="0" indent="0">
              <a:buNone/>
            </a:pPr>
            <a:endParaRPr lang="en-IN" sz="1200" dirty="0"/>
          </a:p>
          <a:p>
            <a:pPr lvl="0"/>
            <a:r>
              <a:rPr lang="en-US" sz="1200" dirty="0" smtClean="0"/>
              <a:t>Quality- </a:t>
            </a:r>
            <a:r>
              <a:rPr lang="en-US" sz="1200" dirty="0"/>
              <a:t>4 : </a:t>
            </a:r>
            <a:r>
              <a:rPr lang="en-US" sz="1200" dirty="0" smtClean="0"/>
              <a:t> 3.60 </a:t>
            </a:r>
            <a:r>
              <a:rPr lang="en-US" sz="1200" dirty="0"/>
              <a:t>%</a:t>
            </a:r>
            <a:endParaRPr lang="en-IN" sz="1200" dirty="0"/>
          </a:p>
          <a:p>
            <a:pPr lvl="0"/>
            <a:r>
              <a:rPr lang="en-US" sz="1200" dirty="0"/>
              <a:t>Quality</a:t>
            </a:r>
            <a:r>
              <a:rPr lang="en-US" sz="1200" dirty="0" smtClean="0"/>
              <a:t>- </a:t>
            </a:r>
            <a:r>
              <a:rPr lang="en-US" sz="1200" dirty="0"/>
              <a:t>5 : </a:t>
            </a:r>
            <a:r>
              <a:rPr lang="en-US" sz="1200" dirty="0" smtClean="0"/>
              <a:t> 32.50 </a:t>
            </a:r>
            <a:r>
              <a:rPr lang="en-US" sz="1200" dirty="0"/>
              <a:t>%</a:t>
            </a:r>
            <a:endParaRPr lang="en-IN" sz="1200" dirty="0"/>
          </a:p>
          <a:p>
            <a:pPr lvl="0"/>
            <a:r>
              <a:rPr lang="en-US" sz="1200" dirty="0"/>
              <a:t>Quality</a:t>
            </a:r>
            <a:r>
              <a:rPr lang="en-US" sz="1200" dirty="0" smtClean="0"/>
              <a:t>- </a:t>
            </a:r>
            <a:r>
              <a:rPr lang="en-US" sz="1200" dirty="0"/>
              <a:t>6 : </a:t>
            </a:r>
            <a:r>
              <a:rPr lang="en-US" sz="1200" dirty="0" smtClean="0"/>
              <a:t> 44.30 </a:t>
            </a:r>
            <a:r>
              <a:rPr lang="en-US" sz="1200" dirty="0"/>
              <a:t>%</a:t>
            </a:r>
            <a:endParaRPr lang="en-IN" sz="1200" dirty="0"/>
          </a:p>
          <a:p>
            <a:pPr lvl="0"/>
            <a:r>
              <a:rPr lang="en-US" sz="1200" dirty="0"/>
              <a:t>Quality</a:t>
            </a:r>
            <a:r>
              <a:rPr lang="en-US" sz="1200" dirty="0" smtClean="0"/>
              <a:t>- </a:t>
            </a:r>
            <a:r>
              <a:rPr lang="en-US" sz="1200" dirty="0"/>
              <a:t>7 : </a:t>
            </a:r>
            <a:r>
              <a:rPr lang="en-US" sz="1200" dirty="0" smtClean="0"/>
              <a:t> 16.70 </a:t>
            </a:r>
            <a:r>
              <a:rPr lang="en-US" sz="1200" dirty="0"/>
              <a:t>%</a:t>
            </a:r>
            <a:endParaRPr lang="en-IN" sz="1200" dirty="0"/>
          </a:p>
          <a:p>
            <a:pPr lvl="0"/>
            <a:r>
              <a:rPr lang="en-US" sz="1200" dirty="0"/>
              <a:t>Quality</a:t>
            </a:r>
            <a:r>
              <a:rPr lang="en-US" sz="1200" dirty="0" smtClean="0"/>
              <a:t>- </a:t>
            </a:r>
            <a:r>
              <a:rPr lang="en-US" sz="1200" dirty="0"/>
              <a:t>8 : </a:t>
            </a:r>
            <a:r>
              <a:rPr lang="en-US" sz="1200" dirty="0" smtClean="0"/>
              <a:t> 2.90 %</a:t>
            </a:r>
            <a:endParaRPr lang="en-IN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2" y="616604"/>
            <a:ext cx="5149580" cy="452689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63232"/>
      </p:ext>
    </p:extLst>
  </p:cSld>
  <p:clrMapOvr>
    <a:masterClrMapping/>
  </p:clrMapOvr>
  <p:transition advTm="35027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969263" y="79248"/>
            <a:ext cx="7358921" cy="53735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Exploratory Data Analysis-2</a:t>
            </a:r>
            <a:endParaRPr lang="en-IN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02224" y="557168"/>
            <a:ext cx="3541776" cy="4526896"/>
          </a:xfrm>
        </p:spPr>
        <p:txBody>
          <a:bodyPr/>
          <a:lstStyle/>
          <a:p>
            <a:pPr marL="101600" lvl="0" indent="0">
              <a:buNone/>
            </a:pPr>
            <a:r>
              <a:rPr lang="en-US" sz="1200" dirty="0"/>
              <a:t>Heat Map </a:t>
            </a:r>
            <a:r>
              <a:rPr lang="en-US" sz="1200" dirty="0" smtClean="0"/>
              <a:t>showing correlations among parameters</a:t>
            </a:r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557168"/>
            <a:ext cx="5480304" cy="452689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79449"/>
              </p:ext>
            </p:extLst>
          </p:nvPr>
        </p:nvGraphicFramePr>
        <p:xfrm>
          <a:off x="5664406" y="1300984"/>
          <a:ext cx="3417412" cy="3057297"/>
        </p:xfrm>
        <a:graphic>
          <a:graphicData uri="http://schemas.openxmlformats.org/drawingml/2006/table">
            <a:tbl>
              <a:tblPr firstRow="1" firstCol="1" bandRow="1">
                <a:tableStyleId>{72E76298-E0CC-426A-B6B4-379E9629D83F}</a:tableStyleId>
              </a:tblPr>
              <a:tblGrid>
                <a:gridCol w="427450"/>
                <a:gridCol w="1970847"/>
                <a:gridCol w="1019115"/>
              </a:tblGrid>
              <a:tr h="1991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S 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Top Correlated </a:t>
                      </a:r>
                      <a:r>
                        <a:rPr lang="en-US" sz="1100" dirty="0">
                          <a:effectLst/>
                        </a:rPr>
                        <a:t>Parameters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Correlation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598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Free Sulfur dioxide Vs Total sulfur dioxide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+0.72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979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Residual sugar Vs Density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+0.54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7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Residual sugar Vs Total sulfur dioxide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+0.50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65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Volatile Acidity Vs Chloride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+0.50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65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Alcohol Vs Quality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+0.48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457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 sugar Vs free sulfur dioxide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+0.44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65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Fixed Acidity Vs Density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+0.43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65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Fixed Acidity Vs chlorides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+0.36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165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Chlorides Vs Sulphates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+0.32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38670"/>
      </p:ext>
    </p:extLst>
  </p:cSld>
  <p:clrMapOvr>
    <a:masterClrMapping/>
  </p:clrMapOvr>
  <p:transition advTm="84736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05856" y="475989"/>
            <a:ext cx="3096768" cy="4608075"/>
          </a:xfrm>
        </p:spPr>
        <p:txBody>
          <a:bodyPr/>
          <a:lstStyle/>
          <a:p>
            <a:pPr marL="101600" lvl="0" indent="0">
              <a:buNone/>
            </a:pPr>
            <a:r>
              <a:rPr lang="en-US" sz="1400" dirty="0"/>
              <a:t>Q</a:t>
            </a:r>
            <a:r>
              <a:rPr lang="en-US" sz="1400" dirty="0" smtClean="0"/>
              <a:t>uality </a:t>
            </a:r>
            <a:r>
              <a:rPr lang="en-US" sz="1400" dirty="0"/>
              <a:t>of </a:t>
            </a:r>
            <a:r>
              <a:rPr lang="en-US" sz="1400" dirty="0" smtClean="0"/>
              <a:t>Wine </a:t>
            </a:r>
            <a:r>
              <a:rPr lang="en-US" sz="1400" dirty="0"/>
              <a:t>w.r.t. </a:t>
            </a:r>
            <a:r>
              <a:rPr lang="en-US" sz="1400" dirty="0" smtClean="0"/>
              <a:t>‘Free </a:t>
            </a:r>
            <a:r>
              <a:rPr lang="en-US" sz="1400" dirty="0"/>
              <a:t>S</a:t>
            </a:r>
            <a:r>
              <a:rPr lang="en-US" sz="1400" dirty="0" smtClean="0"/>
              <a:t>ulfur </a:t>
            </a:r>
            <a:r>
              <a:rPr lang="en-US" sz="1400" dirty="0"/>
              <a:t>D</a:t>
            </a:r>
            <a:r>
              <a:rPr lang="en-US" sz="1400" dirty="0" smtClean="0"/>
              <a:t>ioxide', &amp;  ‘Total </a:t>
            </a:r>
            <a:r>
              <a:rPr lang="en-US" sz="1400" dirty="0"/>
              <a:t>S</a:t>
            </a:r>
            <a:r>
              <a:rPr lang="en-US" sz="1400" dirty="0" smtClean="0"/>
              <a:t>ulfur </a:t>
            </a:r>
            <a:r>
              <a:rPr lang="en-US" sz="1400" dirty="0"/>
              <a:t>D</a:t>
            </a:r>
            <a:r>
              <a:rPr lang="en-US" sz="1400" dirty="0" smtClean="0"/>
              <a:t>ioxide‘</a:t>
            </a:r>
          </a:p>
          <a:p>
            <a:pPr marL="101600" lvl="0" indent="0">
              <a:buNone/>
            </a:pPr>
            <a:endParaRPr lang="en-US" sz="1200" dirty="0"/>
          </a:p>
          <a:p>
            <a:pPr marL="101600" lvl="0" indent="0">
              <a:buNone/>
            </a:pPr>
            <a:endParaRPr lang="en-US" sz="1200" dirty="0" smtClean="0"/>
          </a:p>
          <a:p>
            <a:pPr marL="101600" lvl="0" indent="0">
              <a:buNone/>
            </a:pPr>
            <a:endParaRPr lang="en-US" sz="1200" dirty="0" smtClean="0"/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" y="31314"/>
            <a:ext cx="5573642" cy="5052749"/>
          </a:xfrm>
          <a:prstGeom prst="rect">
            <a:avLst/>
          </a:prstGeom>
        </p:spPr>
      </p:pic>
      <p:sp>
        <p:nvSpPr>
          <p:cNvPr id="8" name="Google Shape;62;p13"/>
          <p:cNvSpPr txBox="1">
            <a:spLocks noGrp="1"/>
          </p:cNvSpPr>
          <p:nvPr>
            <p:ph type="title"/>
          </p:nvPr>
        </p:nvSpPr>
        <p:spPr>
          <a:xfrm>
            <a:off x="5761973" y="31315"/>
            <a:ext cx="1860115" cy="4446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EDA-3</a:t>
            </a:r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100579"/>
              </p:ext>
            </p:extLst>
          </p:nvPr>
        </p:nvGraphicFramePr>
        <p:xfrm>
          <a:off x="4881184" y="1103285"/>
          <a:ext cx="5617969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Document" r:id="rId7" imgW="5737207" imgH="1353087" progId="Word.Document.12">
                  <p:embed/>
                </p:oleObj>
              </mc:Choice>
              <mc:Fallback>
                <p:oleObj name="Document" r:id="rId7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1184" y="1103285"/>
                        <a:ext cx="5617969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65039"/>
              </p:ext>
            </p:extLst>
          </p:nvPr>
        </p:nvGraphicFramePr>
        <p:xfrm>
          <a:off x="4821555" y="2780026"/>
          <a:ext cx="573722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Document" r:id="rId9" imgW="5737207" imgH="1353087" progId="Word.Document.12">
                  <p:embed/>
                </p:oleObj>
              </mc:Choice>
              <mc:Fallback>
                <p:oleObj name="Document" r:id="rId9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21555" y="2780026"/>
                        <a:ext cx="5737225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15518"/>
      </p:ext>
    </p:extLst>
  </p:cSld>
  <p:clrMapOvr>
    <a:masterClrMapping/>
  </p:clrMapOvr>
  <p:transition advTm="56873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05856" y="616604"/>
            <a:ext cx="3096768" cy="4467460"/>
          </a:xfrm>
        </p:spPr>
        <p:txBody>
          <a:bodyPr/>
          <a:lstStyle/>
          <a:p>
            <a:pPr marL="101600" lvl="0" indent="0">
              <a:buNone/>
            </a:pPr>
            <a:r>
              <a:rPr lang="en-US" sz="1400" dirty="0" smtClean="0"/>
              <a:t>Quality </a:t>
            </a:r>
            <a:r>
              <a:rPr lang="en-US" sz="1400" dirty="0"/>
              <a:t>of </a:t>
            </a:r>
            <a:r>
              <a:rPr lang="en-US" sz="1400" dirty="0" smtClean="0"/>
              <a:t>Wine </a:t>
            </a:r>
            <a:r>
              <a:rPr lang="en-US" sz="1400" dirty="0"/>
              <a:t>w.r.t. </a:t>
            </a:r>
            <a:r>
              <a:rPr lang="en-US" sz="1400" dirty="0" smtClean="0"/>
              <a:t>‘Sulphates</a:t>
            </a:r>
            <a:r>
              <a:rPr lang="en-US" sz="1400" dirty="0"/>
              <a:t>', </a:t>
            </a:r>
            <a:r>
              <a:rPr lang="en-US" sz="1400" dirty="0" smtClean="0"/>
              <a:t>&amp; ‘Citric </a:t>
            </a:r>
            <a:r>
              <a:rPr lang="en-US" sz="1400" dirty="0"/>
              <a:t>acid'</a:t>
            </a:r>
            <a:endParaRPr lang="en-US" sz="1200" dirty="0"/>
          </a:p>
          <a:p>
            <a:pPr marL="101600" lvl="0" indent="0">
              <a:buNone/>
            </a:pPr>
            <a:endParaRPr lang="en-US" sz="1200" dirty="0" smtClean="0"/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22" y="87682"/>
            <a:ext cx="5136773" cy="5062081"/>
          </a:xfrm>
          <a:prstGeom prst="rect">
            <a:avLst/>
          </a:prstGeom>
        </p:spPr>
      </p:pic>
      <p:sp>
        <p:nvSpPr>
          <p:cNvPr id="8" name="Google Shape;62;p13"/>
          <p:cNvSpPr txBox="1">
            <a:spLocks noGrp="1"/>
          </p:cNvSpPr>
          <p:nvPr>
            <p:ph type="title"/>
          </p:nvPr>
        </p:nvSpPr>
        <p:spPr>
          <a:xfrm>
            <a:off x="5761973" y="31315"/>
            <a:ext cx="1860115" cy="5212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EDA-4</a:t>
            </a:r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829228"/>
              </p:ext>
            </p:extLst>
          </p:nvPr>
        </p:nvGraphicFramePr>
        <p:xfrm>
          <a:off x="4834715" y="1266172"/>
          <a:ext cx="541446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Document" r:id="rId7" imgW="5737207" imgH="1353087" progId="Word.Document.12">
                  <p:embed/>
                </p:oleObj>
              </mc:Choice>
              <mc:Fallback>
                <p:oleObj name="Document" r:id="rId7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34715" y="1266172"/>
                        <a:ext cx="541446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186127"/>
              </p:ext>
            </p:extLst>
          </p:nvPr>
        </p:nvGraphicFramePr>
        <p:xfrm>
          <a:off x="4834715" y="3316413"/>
          <a:ext cx="5506557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Document" r:id="rId9" imgW="5737207" imgH="1353087" progId="Word.Document.12">
                  <p:embed/>
                </p:oleObj>
              </mc:Choice>
              <mc:Fallback>
                <p:oleObj name="Document" r:id="rId9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34715" y="3316413"/>
                        <a:ext cx="5506557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3859"/>
      </p:ext>
    </p:extLst>
  </p:cSld>
  <p:clrMapOvr>
    <a:masterClrMapping/>
  </p:clrMapOvr>
  <p:transition advTm="54309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705856" y="507304"/>
            <a:ext cx="3096768" cy="4576760"/>
          </a:xfrm>
        </p:spPr>
        <p:txBody>
          <a:bodyPr/>
          <a:lstStyle/>
          <a:p>
            <a:pPr marL="101600" lvl="0" indent="0">
              <a:buNone/>
            </a:pPr>
            <a:r>
              <a:rPr lang="en-US" sz="1400" dirty="0"/>
              <a:t>Q</a:t>
            </a:r>
            <a:r>
              <a:rPr lang="en-US" sz="1400" dirty="0" smtClean="0"/>
              <a:t>uality </a:t>
            </a:r>
            <a:r>
              <a:rPr lang="en-US" sz="1400" dirty="0"/>
              <a:t>of </a:t>
            </a:r>
            <a:r>
              <a:rPr lang="en-US" sz="1400" dirty="0" smtClean="0"/>
              <a:t>Wine </a:t>
            </a:r>
            <a:r>
              <a:rPr lang="en-US" sz="1400" dirty="0"/>
              <a:t>w.r.t. </a:t>
            </a:r>
            <a:r>
              <a:rPr lang="en-US" sz="1400" dirty="0" smtClean="0"/>
              <a:t>‘Residual </a:t>
            </a:r>
            <a:r>
              <a:rPr lang="en-US" sz="1400" dirty="0"/>
              <a:t>S</a:t>
            </a:r>
            <a:r>
              <a:rPr lang="en-US" sz="1400" dirty="0" smtClean="0"/>
              <a:t>ugar</a:t>
            </a:r>
            <a:r>
              <a:rPr lang="en-US" sz="1400" dirty="0"/>
              <a:t>', </a:t>
            </a:r>
            <a:r>
              <a:rPr lang="en-US" sz="1400" dirty="0" smtClean="0"/>
              <a:t>&amp; ‘Chlorides</a:t>
            </a:r>
            <a:endParaRPr lang="en-US" sz="1200" dirty="0"/>
          </a:p>
          <a:p>
            <a:pPr marL="101600" lvl="0" indent="0">
              <a:buNone/>
            </a:pPr>
            <a:endParaRPr lang="en-US" sz="1200" dirty="0" smtClean="0"/>
          </a:p>
          <a:p>
            <a:pPr marL="101600" lvl="0" indent="0">
              <a:buNone/>
            </a:pP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" y="31315"/>
            <a:ext cx="5009804" cy="5052750"/>
          </a:xfrm>
          <a:prstGeom prst="rect">
            <a:avLst/>
          </a:prstGeom>
        </p:spPr>
      </p:pic>
      <p:sp>
        <p:nvSpPr>
          <p:cNvPr id="8" name="Google Shape;62;p13"/>
          <p:cNvSpPr txBox="1">
            <a:spLocks noGrp="1"/>
          </p:cNvSpPr>
          <p:nvPr>
            <p:ph type="title"/>
          </p:nvPr>
        </p:nvSpPr>
        <p:spPr>
          <a:xfrm>
            <a:off x="5761973" y="31315"/>
            <a:ext cx="1860115" cy="4759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 smtClean="0"/>
              <a:t>EDA-5</a:t>
            </a:r>
            <a:endParaRPr lang="en-IN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6951"/>
              </p:ext>
            </p:extLst>
          </p:nvPr>
        </p:nvGraphicFramePr>
        <p:xfrm>
          <a:off x="4861029" y="1205140"/>
          <a:ext cx="545393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6" name="Document" r:id="rId7" imgW="5737207" imgH="1353087" progId="Word.Document.12">
                  <p:embed/>
                </p:oleObj>
              </mc:Choice>
              <mc:Fallback>
                <p:oleObj name="Document" r:id="rId7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1029" y="1205140"/>
                        <a:ext cx="545393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737966"/>
              </p:ext>
            </p:extLst>
          </p:nvPr>
        </p:nvGraphicFramePr>
        <p:xfrm>
          <a:off x="4808402" y="3006907"/>
          <a:ext cx="5506558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Document" r:id="rId9" imgW="5737207" imgH="1353087" progId="Word.Document.12">
                  <p:embed/>
                </p:oleObj>
              </mc:Choice>
              <mc:Fallback>
                <p:oleObj name="Document" r:id="rId9" imgW="5737207" imgH="13530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08402" y="3006907"/>
                        <a:ext cx="5506558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21521"/>
      </p:ext>
    </p:extLst>
  </p:cSld>
  <p:clrMapOvr>
    <a:masterClrMapping/>
  </p:clrMapOvr>
  <p:transition advTm="55001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540</Words>
  <Application>Microsoft Office PowerPoint</Application>
  <PresentationFormat>On-screen Show (16:9)</PresentationFormat>
  <Paragraphs>97</Paragraphs>
  <Slides>14</Slides>
  <Notes>14</Notes>
  <HiddenSlides>0</HiddenSlides>
  <MMClips>14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Inter-Regular</vt:lpstr>
      <vt:lpstr>Calibri</vt:lpstr>
      <vt:lpstr>Times New Roman</vt:lpstr>
      <vt:lpstr>Joan template</vt:lpstr>
      <vt:lpstr>Document</vt:lpstr>
      <vt:lpstr>Problem Statement: Analysing quality of ‘Wine’ w.r.t. Various Parameters</vt:lpstr>
      <vt:lpstr>Details:</vt:lpstr>
      <vt:lpstr>Analysis before Preprocessing Wine Data</vt:lpstr>
      <vt:lpstr>Preprocessing of Data</vt:lpstr>
      <vt:lpstr>Exploratory Data Analysis-1</vt:lpstr>
      <vt:lpstr>Exploratory Data Analysis-2</vt:lpstr>
      <vt:lpstr>EDA-3</vt:lpstr>
      <vt:lpstr>EDA-4</vt:lpstr>
      <vt:lpstr>EDA-5</vt:lpstr>
      <vt:lpstr>EDA-6</vt:lpstr>
      <vt:lpstr>EDA-7</vt:lpstr>
      <vt:lpstr>EDA-8</vt:lpstr>
      <vt:lpstr>Conclusions</vt:lpstr>
      <vt:lpstr>Actionable Insights:  To get higher quality Wine(6,7,8) following should be the range for  parameters.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Analysing quality of ‘Wine’ w.r.t. Various Parameters</dc:title>
  <dc:creator>Praviin.Dudle</dc:creator>
  <cp:lastModifiedBy>Praviin.Dudle</cp:lastModifiedBy>
  <cp:revision>49</cp:revision>
  <dcterms:modified xsi:type="dcterms:W3CDTF">2020-09-21T07:39:56Z</dcterms:modified>
</cp:coreProperties>
</file>